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8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9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0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4" r:id="rId1"/>
    <p:sldMasterId id="2147483677" r:id="rId2"/>
    <p:sldMasterId id="2147483679" r:id="rId3"/>
    <p:sldMasterId id="2147483816" r:id="rId4"/>
    <p:sldMasterId id="2147483855" r:id="rId5"/>
    <p:sldMasterId id="2147483865" r:id="rId6"/>
    <p:sldMasterId id="2147483875" r:id="rId7"/>
    <p:sldMasterId id="2147483885" r:id="rId8"/>
    <p:sldMasterId id="2147483895" r:id="rId9"/>
    <p:sldMasterId id="2147485741" r:id="rId10"/>
    <p:sldMasterId id="2147486172" r:id="rId11"/>
  </p:sldMasterIdLst>
  <p:notesMasterIdLst>
    <p:notesMasterId r:id="rId20"/>
  </p:notesMasterIdLst>
  <p:handoutMasterIdLst>
    <p:handoutMasterId r:id="rId21"/>
  </p:handoutMasterIdLst>
  <p:sldIdLst>
    <p:sldId id="827" r:id="rId12"/>
    <p:sldId id="841" r:id="rId13"/>
    <p:sldId id="843" r:id="rId14"/>
    <p:sldId id="831" r:id="rId15"/>
    <p:sldId id="845" r:id="rId16"/>
    <p:sldId id="842" r:id="rId17"/>
    <p:sldId id="844" r:id="rId18"/>
    <p:sldId id="846" r:id="rId19"/>
  </p:sldIdLst>
  <p:sldSz cx="9144000" cy="6858000" type="screen4x3"/>
  <p:notesSz cx="6807200" cy="99393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EC2722A-655C-4D00-9807-F687FA84BFC2}">
          <p14:sldIdLst>
            <p14:sldId id="827"/>
            <p14:sldId id="841"/>
            <p14:sldId id="843"/>
            <p14:sldId id="831"/>
            <p14:sldId id="845"/>
            <p14:sldId id="842"/>
            <p14:sldId id="844"/>
            <p14:sldId id="84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66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158">
          <p15:clr>
            <a:srgbClr val="A4A3A4"/>
          </p15:clr>
        </p15:guide>
        <p15:guide id="4" pos="5511">
          <p15:clr>
            <a:srgbClr val="A4A3A4"/>
          </p15:clr>
        </p15:guide>
        <p15:guide id="5" pos="1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83D6E"/>
    <a:srgbClr val="FF9999"/>
    <a:srgbClr val="FF9933"/>
    <a:srgbClr val="FF6600"/>
    <a:srgbClr val="FF7C80"/>
    <a:srgbClr val="104587"/>
    <a:srgbClr val="6E6B9B"/>
    <a:srgbClr val="F2F2F2"/>
    <a:srgbClr val="AA5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8156" autoAdjust="0"/>
  </p:normalViewPr>
  <p:slideViewPr>
    <p:cSldViewPr>
      <p:cViewPr>
        <p:scale>
          <a:sx n="100" d="100"/>
          <a:sy n="100" d="100"/>
        </p:scale>
        <p:origin x="-1218" y="-168"/>
      </p:cViewPr>
      <p:guideLst>
        <p:guide orient="horz" pos="663"/>
        <p:guide orient="horz" pos="3884"/>
        <p:guide pos="158"/>
        <p:guide pos="5511"/>
        <p:guide pos="113"/>
      </p:guideLst>
    </p:cSldViewPr>
  </p:slideViewPr>
  <p:outlineViewPr>
    <p:cViewPr>
      <p:scale>
        <a:sx n="33" d="100"/>
        <a:sy n="33" d="100"/>
      </p:scale>
      <p:origin x="0" y="6708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2950529" cy="497524"/>
          </a:xfrm>
          <a:prstGeom prst="rect">
            <a:avLst/>
          </a:prstGeom>
        </p:spPr>
        <p:txBody>
          <a:bodyPr vert="horz" lIns="92476" tIns="46237" rIns="92476" bIns="46237" rtlCol="0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093" y="0"/>
            <a:ext cx="2950529" cy="497524"/>
          </a:xfrm>
          <a:prstGeom prst="rect">
            <a:avLst/>
          </a:prstGeom>
        </p:spPr>
        <p:txBody>
          <a:bodyPr vert="horz" wrap="square" lIns="92476" tIns="46237" rIns="92476" bIns="4623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66D8613D-A84B-4F1A-AF73-B81E70114A16}" type="datetimeFigureOut">
              <a:rPr lang="en-US"/>
              <a:pPr>
                <a:defRPr/>
              </a:pPr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8" y="9440234"/>
            <a:ext cx="2950529" cy="497523"/>
          </a:xfrm>
          <a:prstGeom prst="rect">
            <a:avLst/>
          </a:prstGeom>
        </p:spPr>
        <p:txBody>
          <a:bodyPr vert="horz" lIns="92476" tIns="46237" rIns="92476" bIns="46237" rtlCol="0" anchor="b"/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093" y="9440234"/>
            <a:ext cx="2950529" cy="497523"/>
          </a:xfrm>
          <a:prstGeom prst="rect">
            <a:avLst/>
          </a:prstGeom>
        </p:spPr>
        <p:txBody>
          <a:bodyPr vert="horz" wrap="square" lIns="92476" tIns="46237" rIns="92476" bIns="4623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A7D768-EF0F-43D8-910C-206A2A57C6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9238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2950529" cy="497524"/>
          </a:xfrm>
          <a:prstGeom prst="rect">
            <a:avLst/>
          </a:prstGeom>
        </p:spPr>
        <p:txBody>
          <a:bodyPr vert="horz" lIns="92456" tIns="46225" rIns="92456" bIns="46225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093" y="0"/>
            <a:ext cx="2950529" cy="497524"/>
          </a:xfrm>
          <a:prstGeom prst="rect">
            <a:avLst/>
          </a:prstGeom>
        </p:spPr>
        <p:txBody>
          <a:bodyPr vert="horz" wrap="square" lIns="92456" tIns="46225" rIns="92456" bIns="4622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C6310E9E-1378-44D5-9648-917E09007CD1}" type="datetimeFigureOut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56" tIns="46225" rIns="92456" bIns="4622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08" y="4720908"/>
            <a:ext cx="5446396" cy="4472941"/>
          </a:xfrm>
          <a:prstGeom prst="rect">
            <a:avLst/>
          </a:prstGeom>
        </p:spPr>
        <p:txBody>
          <a:bodyPr vert="horz" wrap="square" lIns="92456" tIns="46225" rIns="92456" bIns="46225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0234"/>
            <a:ext cx="2950529" cy="497523"/>
          </a:xfrm>
          <a:prstGeom prst="rect">
            <a:avLst/>
          </a:prstGeom>
        </p:spPr>
        <p:txBody>
          <a:bodyPr vert="horz" lIns="92456" tIns="46225" rIns="92456" bIns="46225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093" y="9440234"/>
            <a:ext cx="2950529" cy="497523"/>
          </a:xfrm>
          <a:prstGeom prst="rect">
            <a:avLst/>
          </a:prstGeom>
        </p:spPr>
        <p:txBody>
          <a:bodyPr vert="horz" wrap="square" lIns="92456" tIns="46225" rIns="92456" bIns="4622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05E669F-901F-4AA8-A034-A187F30AF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408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94113" y="9522853"/>
            <a:ext cx="2979920" cy="50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19" tIns="45757" rIns="91519" bIns="45757" anchor="b"/>
          <a:lstStyle>
            <a:lvl1pPr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49BAE5F-28CF-47EF-B947-E58D78DCF169}" type="slidenum">
              <a:rPr lang="ru-RU" altLang="ru-RU" sz="1800">
                <a:solidFill>
                  <a:srgbClr val="000000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19" tIns="45757" rIns="91519" bIns="45757"/>
          <a:lstStyle/>
          <a:p>
            <a:pPr>
              <a:spcBef>
                <a:spcPct val="0"/>
              </a:spcBef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62082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E7902-CC05-4F5B-825B-C564E2760F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51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E7902-CC05-4F5B-825B-C564E2760F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51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94113" y="9522853"/>
            <a:ext cx="2979920" cy="50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19" tIns="45757" rIns="91519" bIns="45757" anchor="b"/>
          <a:lstStyle>
            <a:lvl1pPr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9080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080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49BAE5F-28CF-47EF-B947-E58D78DCF169}" type="slidenum">
              <a:rPr lang="ru-RU" altLang="ru-RU" sz="1800">
                <a:solidFill>
                  <a:srgbClr val="000000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19" tIns="45757" rIns="91519" bIns="45757"/>
          <a:lstStyle/>
          <a:p>
            <a:pPr>
              <a:spcBef>
                <a:spcPct val="0"/>
              </a:spcBef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76208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90750" y="1911350"/>
            <a:ext cx="2579688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a typeface="+mn-ea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547664" y="2996952"/>
            <a:ext cx="7272808" cy="936104"/>
          </a:xfrm>
          <a:prstGeom prst="rect">
            <a:avLst/>
          </a:prstGeom>
        </p:spPr>
        <p:txBody>
          <a:bodyPr/>
          <a:lstStyle>
            <a:lvl1pPr algn="l">
              <a:defRPr sz="3200" b="1" i="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0"/>
          </p:nvPr>
        </p:nvSpPr>
        <p:spPr>
          <a:xfrm>
            <a:off x="1547664" y="6309320"/>
            <a:ext cx="3240087" cy="215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16543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32364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406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10348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162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A904B413-A22A-4ABA-97B6-02F8BC073672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AEAF8B-49FC-4746-AF57-C15706038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301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335067E3-2DDC-4DD2-8F42-112F965F9257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E67D1A-C973-4E26-9355-5C9973DD74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853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520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76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98082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29334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38605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448348-5A90-447F-9964-514B4FA69FB3}" type="datetime1">
              <a:rPr lang="ru-RU" smtClean="0"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E14907-CDCF-4BB4-B242-144457696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136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58813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3223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55145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928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7314E29F-F0F9-4390-9355-7A5CFEC36C25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90E39F-BEE4-4DF3-A938-1E271AC4B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9696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1CEC7AF3-09CF-4132-8BB6-757A72D2714C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F08D48B-0855-4962-907F-F41AF7E0B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6587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Key Issues Box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352800" y="116632"/>
            <a:ext cx="8467185" cy="576064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 bwMode="gray">
          <a:xfrm>
            <a:off x="251520" y="1196975"/>
            <a:ext cx="8640434" cy="48958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5425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800" y="115200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31418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25890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25898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959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98877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5796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027496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8023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DD389C75-727C-46C2-930E-D44D377D6BF9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46366AC-7A67-4C39-B0EB-8C0D430B3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9627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786DED98-7B89-4F78-ABFC-D44172713750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F672F80-271F-417B-B3AE-9B9C83E561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585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32921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523879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578907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39535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129901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4877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118244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4963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16F74FB6-828D-44AB-934B-D6797E8DCAFD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7FDC19D-D471-46DC-BCD0-C4627268F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5999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49E5D3F9-A911-479D-A42C-8F2C1EEF91AB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27C0BBB-086A-4118-868E-A90B1F83B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304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7919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362570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476854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99981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2671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7919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760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94988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355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EF36576A-9C0E-4362-863B-0C8EA6B71C2B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746DBF0-5111-4DE4-B86C-2C5912570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371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53DF490B-12B8-4D93-831C-92CC05CEF86A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74C0856-4E3A-4A34-9DF7-3A04C4C55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8565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273693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043061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264880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532135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80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лайд общ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238021"/>
            <a:ext cx="8281614" cy="743054"/>
          </a:xfrm>
          <a:prstGeom prst="rect">
            <a:avLst/>
          </a:prstGeom>
        </p:spPr>
        <p:txBody>
          <a:bodyPr anchor="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1"/>
          </p:nvPr>
        </p:nvSpPr>
        <p:spPr>
          <a:xfrm>
            <a:off x="468313" y="1268413"/>
            <a:ext cx="8424862" cy="48974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791325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97C8CA4-3729-4C42-95FB-34CC1D11A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9144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032434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73350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EBF287B1-C1C6-46E6-8DB0-4B9457C1CAB9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8DB0586-D6E2-4AF4-9840-F49EA1DF9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7543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E9287CC5-A06F-488B-A55D-CFC3061B32A3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0709516-8FA0-44E1-91CC-CAE294A48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8361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76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988321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099571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142274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790862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1582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447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76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215086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7684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FA587FB0-DBC5-4CE9-AD37-8EF76036B7C6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E94EC26-16CB-4659-8226-15892FF01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26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E85BCE6C-0D8F-4CEA-AD69-FEBB802A2474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7A7F537-02C4-4AD6-BCAF-10A103E586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552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112650" y="116632"/>
            <a:ext cx="6779304" cy="57606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1520" y="1196753"/>
            <a:ext cx="8640960" cy="4896073"/>
          </a:xfrm>
          <a:prstGeom prst="rect">
            <a:avLst/>
          </a:prstGeo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42673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Key Issues Box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352800" y="116632"/>
            <a:ext cx="8467185" cy="576064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 bwMode="gray">
          <a:xfrm>
            <a:off x="251520" y="1196975"/>
            <a:ext cx="8640434" cy="48958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0022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676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022707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8434606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421915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4"/>
          </p:nvPr>
        </p:nvSpPr>
        <p:spPr>
          <a:xfrm>
            <a:off x="539552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Объект 2"/>
          <p:cNvSpPr>
            <a:spLocks noGrp="1"/>
          </p:cNvSpPr>
          <p:nvPr>
            <p:ph idx="15"/>
          </p:nvPr>
        </p:nvSpPr>
        <p:spPr>
          <a:xfrm>
            <a:off x="4788024" y="1322480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6"/>
          </p:nvPr>
        </p:nvSpPr>
        <p:spPr>
          <a:xfrm>
            <a:off x="4788024" y="3645024"/>
            <a:ext cx="3816424" cy="20882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509353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9552" y="1340768"/>
            <a:ext cx="8145661" cy="49822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</a:lstStyle>
          <a:p>
            <a:pPr lvl="0"/>
            <a:r>
              <a:rPr lang="ru-RU" noProof="0"/>
              <a:t>Вставка диаграммы</a:t>
            </a:r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53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екстовая страниц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662824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3690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222974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Шмуц-ли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854" y="3029135"/>
            <a:ext cx="7027933" cy="440677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10930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F54E2532-61EB-4D1F-BD53-4C6058E8E334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6249D1-5EEE-4007-90FD-17810FA1F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677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  <a:prstGeom prst="rect">
            <a:avLst/>
          </a:prstGeo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prstGeom prst="rect">
            <a:avLst/>
          </a:prstGeo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</a:lstStyle>
          <a:p>
            <a:pPr>
              <a:defRPr/>
            </a:pPr>
            <a:fld id="{F629398B-79E8-4E3A-AC91-D253A75815E6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CCF7D6B-4116-40D2-A3E3-2824AD739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rtlCol="0"/>
          <a:lstStyle>
            <a:lvl1pPr eaLnBrk="1" hangingPunct="1">
              <a:defRPr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889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2257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691510"/>
      </p:ext>
    </p:extLst>
  </p:cSld>
  <p:clrMapOvr>
    <a:masterClrMapping/>
  </p:clrMapOvr>
  <p:hf hdr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508823"/>
      </p:ext>
    </p:extLst>
  </p:cSld>
  <p:clrMapOvr>
    <a:masterClrMapping/>
  </p:clrMapOvr>
  <p:hf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60329"/>
      </p:ext>
    </p:extLst>
  </p:cSld>
  <p:clrMapOvr>
    <a:masterClrMapping/>
  </p:clrMapOvr>
  <p:hf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430811"/>
      </p:ext>
    </p:extLst>
  </p:cSld>
  <p:clrMapOvr>
    <a:masterClrMapping/>
  </p:clrMapOvr>
  <p:hf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E5D3F9-A911-479D-A42C-8F2C1EEF91AB}" type="datetime1">
              <a:rPr lang="ru-RU" smtClean="0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7C0BBB-086A-4118-868E-A90B1F83B5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82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ая страница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381642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 marL="1143000" indent="-228600">
              <a:spcBef>
                <a:spcPts val="300"/>
              </a:spcBef>
              <a:buFont typeface="Arial" pitchFamily="34" charset="0"/>
              <a:buChar char="•"/>
              <a:defRPr sz="1000"/>
            </a:lvl3pPr>
            <a:lvl4pPr marL="1600200" indent="-228600">
              <a:buFont typeface="Arial" pitchFamily="34" charset="0"/>
              <a:buChar char="•"/>
              <a:defRPr sz="8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2"/>
          <p:cNvSpPr>
            <a:spLocks noGrp="1"/>
          </p:cNvSpPr>
          <p:nvPr>
            <p:ph idx="13"/>
          </p:nvPr>
        </p:nvSpPr>
        <p:spPr>
          <a:xfrm>
            <a:off x="4499992" y="1340768"/>
            <a:ext cx="4176464" cy="48245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FontTx/>
              <a:buNone/>
              <a:defRPr sz="1400" b="0"/>
            </a:lvl1pPr>
            <a:lvl2pPr marL="628650" indent="-171450">
              <a:spcBef>
                <a:spcPts val="300"/>
              </a:spcBef>
              <a:buFont typeface="Arial" pitchFamily="34" charset="0"/>
              <a:buChar char="•"/>
              <a:defRPr sz="1200"/>
            </a:lvl2pPr>
            <a:lvl3pPr>
              <a:spcBef>
                <a:spcPts val="300"/>
              </a:spcBef>
              <a:defRPr sz="10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864096"/>
          </a:xfrm>
          <a:prstGeom prst="rect">
            <a:avLst/>
          </a:prstGeom>
        </p:spPr>
        <p:txBody>
          <a:bodyPr/>
          <a:lstStyle>
            <a:lvl1pPr>
              <a:defRPr sz="20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018080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F74FB6-828D-44AB-934B-D6797E8DCAFD}" type="datetime1">
              <a:rPr lang="ru-RU" smtClean="0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DC19D-D471-46DC-BCD0-C4627268F0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7118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6091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402375"/>
      </p:ext>
    </p:extLst>
  </p:cSld>
  <p:clrMapOvr>
    <a:masterClrMapping/>
  </p:clrMapOvr>
  <p:hf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9308"/>
      </p:ext>
    </p:extLst>
  </p:cSld>
  <p:clrMapOvr>
    <a:masterClrMapping/>
  </p:clrMapOvr>
  <p:hf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509570"/>
      </p:ext>
    </p:extLst>
  </p:cSld>
  <p:clrMapOvr>
    <a:masterClrMapping/>
  </p:clrMapOvr>
  <p:hf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48110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image" Target="../media/image4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3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0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9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4813"/>
            <a:ext cx="47593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40" r:id="rId1"/>
    <p:sldLayoutId id="214748617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6A35C446-DD4D-4C30-B15F-4A5F54D59A0A}" type="slidenum">
              <a:rPr lang="ru-RU" alt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alt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10243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486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5" name="Picture 3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32" r:id="rId1"/>
    <p:sldLayoutId id="2147486133" r:id="rId2"/>
    <p:sldLayoutId id="2147486134" r:id="rId3"/>
    <p:sldLayoutId id="2147486135" r:id="rId4"/>
    <p:sldLayoutId id="2147486136" r:id="rId5"/>
    <p:sldLayoutId id="2147486137" r:id="rId6"/>
    <p:sldLayoutId id="2147486138" r:id="rId7"/>
    <p:sldLayoutId id="2147486156" r:id="rId8"/>
    <p:sldLayoutId id="2147486157" r:id="rId9"/>
    <p:sldLayoutId id="2147486139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D8870-E336-4D5A-8CF4-8DCA69BC3415}" type="datetimeFigureOut">
              <a:rPr lang="ru-RU" smtClean="0"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0BAB6-2BE8-43EB-A4B9-FEBFAA72A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06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73" r:id="rId1"/>
    <p:sldLayoutId id="2147486174" r:id="rId2"/>
    <p:sldLayoutId id="2147486175" r:id="rId3"/>
    <p:sldLayoutId id="2147486176" r:id="rId4"/>
    <p:sldLayoutId id="2147486177" r:id="rId5"/>
    <p:sldLayoutId id="2147486178" r:id="rId6"/>
    <p:sldLayoutId id="2147486179" r:id="rId7"/>
    <p:sldLayoutId id="2147486180" r:id="rId8"/>
    <p:sldLayoutId id="2147486181" r:id="rId9"/>
    <p:sldLayoutId id="2147486182" r:id="rId10"/>
    <p:sldLayoutId id="21474861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7D9885B3-25FA-4CA9-88B3-D19E6A7CFA4F}" type="slidenum">
              <a:rPr lang="ru-RU" sz="1200" smtClean="0">
                <a:solidFill>
                  <a:srgbClr val="7F7F7F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4813"/>
            <a:ext cx="47593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76" r:id="rId1"/>
    <p:sldLayoutId id="2147486077" r:id="rId2"/>
    <p:sldLayoutId id="2147486078" r:id="rId3"/>
    <p:sldLayoutId id="2147486141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50C21110-0CD8-4C05-952B-51710A5690A3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3075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486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3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79" r:id="rId1"/>
    <p:sldLayoutId id="2147486080" r:id="rId2"/>
    <p:sldLayoutId id="2147486081" r:id="rId3"/>
    <p:sldLayoutId id="2147486082" r:id="rId4"/>
    <p:sldLayoutId id="2147486083" r:id="rId5"/>
    <p:sldLayoutId id="2147486084" r:id="rId6"/>
    <p:sldLayoutId id="2147486085" r:id="rId7"/>
    <p:sldLayoutId id="2147486142" r:id="rId8"/>
    <p:sldLayoutId id="2147486143" r:id="rId9"/>
    <p:sldLayoutId id="2147486086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3D4D41CA-ABAA-447F-A129-315D8870C136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4099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486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3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87" r:id="rId1"/>
    <p:sldLayoutId id="2147486088" r:id="rId2"/>
    <p:sldLayoutId id="2147486089" r:id="rId3"/>
    <p:sldLayoutId id="2147486090" r:id="rId4"/>
    <p:sldLayoutId id="2147486091" r:id="rId5"/>
    <p:sldLayoutId id="2147486092" r:id="rId6"/>
    <p:sldLayoutId id="2147486093" r:id="rId7"/>
    <p:sldLayoutId id="2147486144" r:id="rId8"/>
    <p:sldLayoutId id="2147486145" r:id="rId9"/>
    <p:sldLayoutId id="2147486094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CB6911C6-938F-4D17-A370-347D93F10A12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2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73075" y="917575"/>
            <a:ext cx="842327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3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095" r:id="rId1"/>
    <p:sldLayoutId id="2147486096" r:id="rId2"/>
    <p:sldLayoutId id="2147486097" r:id="rId3"/>
    <p:sldLayoutId id="2147486098" r:id="rId4"/>
    <p:sldLayoutId id="2147486099" r:id="rId5"/>
    <p:sldLayoutId id="2147486100" r:id="rId6"/>
    <p:sldLayoutId id="2147486101" r:id="rId7"/>
    <p:sldLayoutId id="2147486146" r:id="rId8"/>
    <p:sldLayoutId id="2147486147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CBC557DC-9CEF-463B-A9CE-F133BF222624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6147" name="Рисунок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327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3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02" r:id="rId1"/>
    <p:sldLayoutId id="2147486103" r:id="rId2"/>
    <p:sldLayoutId id="2147486104" r:id="rId3"/>
    <p:sldLayoutId id="2147486105" r:id="rId4"/>
    <p:sldLayoutId id="2147486106" r:id="rId5"/>
    <p:sldLayoutId id="2147486107" r:id="rId6"/>
    <p:sldLayoutId id="2147486108" r:id="rId7"/>
    <p:sldLayoutId id="2147486148" r:id="rId8"/>
    <p:sldLayoutId id="2147486149" r:id="rId9"/>
    <p:sldLayoutId id="2147486171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BAF63228-EC5C-4CBB-86B9-C836A4EB88DE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7171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327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3" name="Picture 3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09" r:id="rId1"/>
    <p:sldLayoutId id="2147486110" r:id="rId2"/>
    <p:sldLayoutId id="2147486111" r:id="rId3"/>
    <p:sldLayoutId id="2147486112" r:id="rId4"/>
    <p:sldLayoutId id="2147486113" r:id="rId5"/>
    <p:sldLayoutId id="2147486114" r:id="rId6"/>
    <p:sldLayoutId id="2147486115" r:id="rId7"/>
    <p:sldLayoutId id="2147486150" r:id="rId8"/>
    <p:sldLayoutId id="2147486151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23B61469-2731-4A48-9270-46F2658E6435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8195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327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7" name="Picture 3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16" r:id="rId1"/>
    <p:sldLayoutId id="2147486117" r:id="rId2"/>
    <p:sldLayoutId id="2147486118" r:id="rId3"/>
    <p:sldLayoutId id="2147486119" r:id="rId4"/>
    <p:sldLayoutId id="2147486120" r:id="rId5"/>
    <p:sldLayoutId id="2147486121" r:id="rId6"/>
    <p:sldLayoutId id="2147486122" r:id="rId7"/>
    <p:sldLayoutId id="2147486152" r:id="rId8"/>
    <p:sldLayoutId id="2147486153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8305800" y="6381750"/>
            <a:ext cx="442913" cy="127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E82BFE31-8D5B-4F3E-B62B-FC3AE0FFF9CD}" type="slidenum">
              <a:rPr lang="ru-RU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ru-RU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9219" name="Рисунок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6" t="59528" r="18913" b="3267"/>
          <a:stretch>
            <a:fillRect/>
          </a:stretch>
        </p:blipFill>
        <p:spPr bwMode="auto">
          <a:xfrm>
            <a:off x="395288" y="6308725"/>
            <a:ext cx="221773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468313" y="919163"/>
            <a:ext cx="842486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1" name="Picture 3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0"/>
            <a:ext cx="7080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123" r:id="rId1"/>
    <p:sldLayoutId id="2147486124" r:id="rId2"/>
    <p:sldLayoutId id="2147486125" r:id="rId3"/>
    <p:sldLayoutId id="2147486126" r:id="rId4"/>
    <p:sldLayoutId id="2147486127" r:id="rId5"/>
    <p:sldLayoutId id="2147486128" r:id="rId6"/>
    <p:sldLayoutId id="2147486129" r:id="rId7"/>
    <p:sldLayoutId id="2147486154" r:id="rId8"/>
    <p:sldLayoutId id="2147486155" r:id="rId9"/>
    <p:sldLayoutId id="2147486130" r:id="rId10"/>
    <p:sldLayoutId id="2147486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mahaJaa\Desktop\преза в ГД\Шаблон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132" y="260648"/>
            <a:ext cx="14697076" cy="748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5516" y="1412776"/>
            <a:ext cx="88569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anose="02040602050305030304" pitchFamily="18" charset="0"/>
              </a:rPr>
              <a:t>Приоритетный проект 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anose="02040602050305030304" pitchFamily="18" charset="0"/>
              </a:rPr>
              <a:t>«Внедрение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Book Antiqua" panose="02040602050305030304" pitchFamily="18" charset="0"/>
              </a:rPr>
              <a:t>системы оценки результативности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anose="02040602050305030304" pitchFamily="18" charset="0"/>
              </a:rPr>
              <a:t> и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Book Antiqua" panose="02040602050305030304" pitchFamily="18" charset="0"/>
              </a:rPr>
              <a:t>эффективности контрольно-надзорной деятельности»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16530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63347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г. Москва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6 декабря 2016 года</a:t>
            </a:r>
            <a:endParaRPr lang="ru-RU" sz="14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6406681"/>
            <a:ext cx="1872208" cy="406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81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8698721" cy="15121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83" y="-189156"/>
            <a:ext cx="9440942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1052736"/>
            <a:ext cx="70790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</a:rPr>
              <a:t>Ориентация деятельности контрольно-надзорных органов на достижение общественно значимых результатов, направленных на сокращение причиненного ущерба, за счет внедрения соответствующей лучшим международным практикам системы оценки результативности и эффективности контрольно-надзорной </a:t>
            </a:r>
            <a:r>
              <a:rPr lang="ru-RU" sz="1600" dirty="0" smtClean="0">
                <a:solidFill>
                  <a:schemeClr val="bg1"/>
                </a:solidFill>
              </a:rPr>
              <a:t>деятельности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799043"/>
            <a:ext cx="78711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утверждение перечня показателей результативности и эффективности и их значений по видам контроля (надзора) к концу 2017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года </a:t>
            </a:r>
          </a:p>
          <a:p>
            <a:pPr>
              <a:lnSpc>
                <a:spcPts val="1800"/>
              </a:lnSpc>
              <a:spcAft>
                <a:spcPts val="0"/>
              </a:spcAft>
            </a:pP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разработаны и внедрены механизмы сбора достоверных данных, необходимых для расчета показателей результативности и эффективности, с использованием информационных систем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</a:b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к концу 2018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года</a:t>
            </a:r>
          </a:p>
          <a:p>
            <a:pPr>
              <a:lnSpc>
                <a:spcPts val="1800"/>
              </a:lnSpc>
              <a:spcAft>
                <a:spcPts val="0"/>
              </a:spcAft>
            </a:pP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информация о достижении и (или) </a:t>
            </a:r>
            <a:r>
              <a:rPr lang="ru-RU" dirty="0" err="1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недостижении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показателей результативности и эффективности является основой для принятия управленческих решений, в том числе оптимизации и совершенствования системы управления, мотивации сотрудников, распределения ресурсов и проведения контрольно-надзорных мероприятий к концу 2019 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года</a:t>
            </a:r>
          </a:p>
          <a:p>
            <a:pPr>
              <a:lnSpc>
                <a:spcPts val="1800"/>
              </a:lnSpc>
              <a:spcAft>
                <a:spcPts val="0"/>
              </a:spcAft>
            </a:pP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внедрения системы "умного государственного регулирования" к концу 2025 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года</a:t>
            </a:r>
            <a:endParaRPr lang="ru-RU" dirty="0">
              <a:solidFill>
                <a:schemeClr val="bg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98" y="2763481"/>
            <a:ext cx="659328" cy="5307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6" y="3859286"/>
            <a:ext cx="659328" cy="5307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0" y="4984590"/>
            <a:ext cx="659328" cy="5307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6" y="5979306"/>
            <a:ext cx="659328" cy="530759"/>
          </a:xfrm>
          <a:prstGeom prst="rect">
            <a:avLst/>
          </a:prstGeom>
        </p:spPr>
      </p:pic>
      <p:sp>
        <p:nvSpPr>
          <p:cNvPr id="15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alt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26064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Ц</a:t>
            </a:r>
            <a:r>
              <a:rPr lang="ru-RU" sz="2400" b="1" dirty="0" smtClean="0">
                <a:solidFill>
                  <a:srgbClr val="002060"/>
                </a:solidFill>
              </a:rPr>
              <a:t>ель </a:t>
            </a:r>
            <a:r>
              <a:rPr lang="ru-RU" sz="2400" b="1" dirty="0">
                <a:solidFill>
                  <a:srgbClr val="002060"/>
                </a:solidFill>
              </a:rPr>
              <a:t>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78645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71400"/>
            <a:ext cx="9440942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92475" y="434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alt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626" y="1194878"/>
            <a:ext cx="7286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видов контроля (надзора) , по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 утверждены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перечни и значения показателей, соответствующих Базовой модели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показателей результативности и эффективности контрольно-надзорной деятельности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7617" y="2658160"/>
            <a:ext cx="73587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Доля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видов контроля (надзора), по которым разработаны и внед­рены механизмы сбора достовер­ных данных, необходимых для расчета показателей результатив­ности и эффективности, с использованием информационных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систем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626" y="5606483"/>
            <a:ext cx="7286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Доля видов контроля (надзора), по которым  внедрен механизм управления изменениями результативностью и эффективностью, их использование в процессе стратегического планирования, проводится международное сопоставление показателей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26064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Показатели </a:t>
            </a:r>
            <a:r>
              <a:rPr lang="ru-RU" sz="2400" b="1" dirty="0">
                <a:solidFill>
                  <a:srgbClr val="002060"/>
                </a:solidFill>
              </a:rPr>
              <a:t>проекта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68004" y="905385"/>
            <a:ext cx="8690309" cy="5906170"/>
            <a:chOff x="68229" y="1273938"/>
            <a:chExt cx="8690309" cy="5906170"/>
          </a:xfrm>
        </p:grpSpPr>
        <p:sp>
          <p:nvSpPr>
            <p:cNvPr id="23" name="TextBox 22"/>
            <p:cNvSpPr txBox="1"/>
            <p:nvPr/>
          </p:nvSpPr>
          <p:spPr>
            <a:xfrm>
              <a:off x="107729" y="1300977"/>
              <a:ext cx="2398119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Доля видов контроля (надзора), по которым: </a:t>
              </a:r>
              <a:br>
                <a:rPr lang="ru-RU" sz="1100" dirty="0"/>
              </a:br>
              <a:r>
                <a:rPr lang="ru-RU" sz="1100" dirty="0"/>
                <a:t>утверждены перечни и значения показателей, соответствующих Базовой модели определения показателей результативности и эффективности контрольно-надзорной </a:t>
              </a:r>
              <a:r>
                <a:rPr lang="ru-RU" sz="1100" dirty="0" smtClean="0"/>
                <a:t>деятельности                      (1-й уровень зрелости)</a:t>
              </a:r>
              <a:endParaRPr lang="ru-RU" sz="11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5580" y="3071789"/>
              <a:ext cx="239612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Доля видов контроля (надзора), по которым разработаны и внед­рены механизмы сбора достовер­ных данных, необходимых для расчета показателей результатив­ности и эффективности, с использованием информационных систем (2-й уровень зрелости)</a:t>
              </a:r>
              <a:endParaRPr lang="ru-RU" sz="1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229" y="4887173"/>
              <a:ext cx="2481941" cy="2292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Доля видов контроля (надзора), </a:t>
              </a:r>
              <a:r>
                <a:rPr lang="ru-RU" sz="1100" dirty="0" smtClean="0"/>
                <a:t> по </a:t>
              </a:r>
              <a:r>
                <a:rPr lang="ru-RU" sz="1100" dirty="0"/>
                <a:t>которым информация </a:t>
              </a:r>
              <a:r>
                <a:rPr lang="ru-RU" sz="1100" dirty="0" smtClean="0"/>
                <a:t>о </a:t>
              </a:r>
              <a:r>
                <a:rPr lang="ru-RU" sz="1100" dirty="0"/>
                <a:t>достижении и (или) </a:t>
              </a:r>
              <a:r>
                <a:rPr lang="ru-RU" sz="1100" dirty="0" err="1"/>
                <a:t>недостижении</a:t>
              </a:r>
              <a:r>
                <a:rPr lang="ru-RU" sz="1100" dirty="0"/>
                <a:t> показателей </a:t>
              </a:r>
              <a:r>
                <a:rPr lang="ru-RU" sz="1100" dirty="0" smtClean="0"/>
                <a:t>результативности и </a:t>
              </a:r>
              <a:r>
                <a:rPr lang="ru-RU" sz="1100" dirty="0"/>
                <a:t>эффективности является основой для принятия управленческих решений, в том числе оптимиза­ции и совершенствования системы управления, мотивации сотрудников, распределения ресурсов и проведения контроль­но-надзорных мероприятий </a:t>
              </a:r>
              <a:br>
                <a:rPr lang="ru-RU" sz="1100" dirty="0"/>
              </a:br>
              <a:r>
                <a:rPr lang="ru-RU" sz="1100" dirty="0"/>
                <a:t>(3-й уровень зрелости)</a:t>
              </a:r>
              <a:endParaRPr lang="ru-RU" sz="1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534910" y="1273938"/>
              <a:ext cx="3078959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Доля видов контроля (надзора), по которым  внедрен механизм управления изменениями результативностью и эффективностью, их использование в процессе стратегического планирования, проводится международное </a:t>
              </a:r>
              <a:r>
                <a:rPr lang="ru-RU" sz="1100" dirty="0" smtClean="0"/>
                <a:t>сопоставление показателей (</a:t>
              </a:r>
              <a:r>
                <a:rPr lang="ru-RU" sz="1100" dirty="0"/>
                <a:t>4-й уровень зрелости)</a:t>
              </a:r>
              <a:endParaRPr lang="ru-RU" sz="1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534911" y="4054574"/>
              <a:ext cx="2808312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100" dirty="0"/>
                <a:t>Доля видов контроля (надзора), по которым проведена проверка достоверности, полноты и точности расчета показателей результативности и эффективности, уточнены формулы их расчета и источники первичных данных</a:t>
              </a:r>
              <a:endParaRPr lang="ru-RU" sz="1100" b="1" dirty="0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356161" y="1679455"/>
              <a:ext cx="0" cy="5000203"/>
            </a:xfrm>
            <a:prstGeom prst="line">
              <a:avLst/>
            </a:prstGeom>
            <a:ln w="22225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Группа 28"/>
            <p:cNvGrpSpPr/>
            <p:nvPr/>
          </p:nvGrpSpPr>
          <p:grpSpPr>
            <a:xfrm>
              <a:off x="2418676" y="1553591"/>
              <a:ext cx="2888328" cy="1506667"/>
              <a:chOff x="2418676" y="1553591"/>
              <a:chExt cx="2888328" cy="1506667"/>
            </a:xfrm>
          </p:grpSpPr>
          <p:grpSp>
            <p:nvGrpSpPr>
              <p:cNvPr id="100" name="Группа 99"/>
              <p:cNvGrpSpPr/>
              <p:nvPr/>
            </p:nvGrpSpPr>
            <p:grpSpPr>
              <a:xfrm>
                <a:off x="2418676" y="1553591"/>
                <a:ext cx="2888328" cy="1506667"/>
                <a:chOff x="2521919" y="1782576"/>
                <a:chExt cx="2888328" cy="1506667"/>
              </a:xfrm>
            </p:grpSpPr>
            <p:grpSp>
              <p:nvGrpSpPr>
                <p:cNvPr id="103" name="Группа 102"/>
                <p:cNvGrpSpPr/>
                <p:nvPr/>
              </p:nvGrpSpPr>
              <p:grpSpPr>
                <a:xfrm>
                  <a:off x="2521919" y="1782576"/>
                  <a:ext cx="2888328" cy="1506667"/>
                  <a:chOff x="1463878" y="635274"/>
                  <a:chExt cx="2888328" cy="1506667"/>
                </a:xfrm>
              </p:grpSpPr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1463878" y="1680276"/>
                    <a:ext cx="8640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dirty="0" smtClean="0"/>
                      <a:t>Базовое значение</a:t>
                    </a:r>
                  </a:p>
                  <a:p>
                    <a:r>
                      <a:rPr lang="ru-RU" sz="800" dirty="0" smtClean="0"/>
                      <a:t>     20%</a:t>
                    </a:r>
                    <a:endParaRPr lang="ru-RU" sz="800" dirty="0"/>
                  </a:p>
                </p:txBody>
              </p:sp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1900975" y="636982"/>
                    <a:ext cx="710245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2017</a:t>
                    </a:r>
                    <a:endParaRPr lang="ru-RU" sz="1050" dirty="0"/>
                  </a:p>
                </p:txBody>
              </p:sp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3077936" y="636982"/>
                    <a:ext cx="72222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2019</a:t>
                    </a:r>
                    <a:endParaRPr lang="ru-RU" sz="1050" dirty="0"/>
                  </a:p>
                </p:txBody>
              </p:sp>
              <p:sp>
                <p:nvSpPr>
                  <p:cNvPr id="108" name="TextBox 107"/>
                  <p:cNvSpPr txBox="1"/>
                  <p:nvPr/>
                </p:nvSpPr>
                <p:spPr>
                  <a:xfrm>
                    <a:off x="2483767" y="636982"/>
                    <a:ext cx="758606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2018</a:t>
                    </a:r>
                    <a:endParaRPr lang="ru-RU" sz="1050" dirty="0"/>
                  </a:p>
                </p:txBody>
              </p:sp>
              <p:sp>
                <p:nvSpPr>
                  <p:cNvPr id="109" name="TextBox 108"/>
                  <p:cNvSpPr txBox="1"/>
                  <p:nvPr/>
                </p:nvSpPr>
                <p:spPr>
                  <a:xfrm>
                    <a:off x="3628529" y="635274"/>
                    <a:ext cx="72367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2020</a:t>
                    </a:r>
                    <a:endParaRPr lang="ru-RU" sz="1050" dirty="0"/>
                  </a:p>
                </p:txBody>
              </p:sp>
              <p:sp>
                <p:nvSpPr>
                  <p:cNvPr id="110" name="Прямоугольник 109"/>
                  <p:cNvSpPr/>
                  <p:nvPr/>
                </p:nvSpPr>
                <p:spPr>
                  <a:xfrm>
                    <a:off x="2530970" y="1020132"/>
                    <a:ext cx="396000" cy="531799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1" name="Прямоугольник 110"/>
                  <p:cNvSpPr/>
                  <p:nvPr/>
                </p:nvSpPr>
                <p:spPr>
                  <a:xfrm>
                    <a:off x="3106830" y="1020133"/>
                    <a:ext cx="395098" cy="538285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2" name="Прямоугольник 111"/>
                  <p:cNvSpPr/>
                  <p:nvPr/>
                </p:nvSpPr>
                <p:spPr>
                  <a:xfrm>
                    <a:off x="3683938" y="1018764"/>
                    <a:ext cx="396000" cy="539653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13" name="TextBox 112"/>
                  <p:cNvSpPr txBox="1"/>
                  <p:nvPr/>
                </p:nvSpPr>
                <p:spPr>
                  <a:xfrm>
                    <a:off x="2530970" y="1558418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114" name="TextBox 113"/>
                  <p:cNvSpPr txBox="1"/>
                  <p:nvPr/>
                </p:nvSpPr>
                <p:spPr>
                  <a:xfrm>
                    <a:off x="3106830" y="1551931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3655231" y="1558418"/>
                    <a:ext cx="5937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</p:grpSp>
            <p:cxnSp>
              <p:nvCxnSpPr>
                <p:cNvPr id="104" name="Прямая соединительная линия 103"/>
                <p:cNvCxnSpPr/>
                <p:nvPr/>
              </p:nvCxnSpPr>
              <p:spPr>
                <a:xfrm>
                  <a:off x="2842104" y="2157864"/>
                  <a:ext cx="2464900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1" name="Прямоугольник 100"/>
              <p:cNvSpPr/>
              <p:nvPr/>
            </p:nvSpPr>
            <p:spPr>
              <a:xfrm>
                <a:off x="2915816" y="1938449"/>
                <a:ext cx="396000" cy="52919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855773" y="2356146"/>
                <a:ext cx="4951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/>
                  <a:t>  100%</a:t>
                </a:r>
                <a:endParaRPr lang="ru-RU" sz="900" dirty="0"/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2508453" y="3412583"/>
              <a:ext cx="2847708" cy="1393395"/>
              <a:chOff x="2459296" y="1553591"/>
              <a:chExt cx="2847708" cy="1393395"/>
            </a:xfrm>
          </p:grpSpPr>
          <p:grpSp>
            <p:nvGrpSpPr>
              <p:cNvPr id="84" name="Группа 83"/>
              <p:cNvGrpSpPr/>
              <p:nvPr/>
            </p:nvGrpSpPr>
            <p:grpSpPr>
              <a:xfrm>
                <a:off x="2459296" y="1553591"/>
                <a:ext cx="2847708" cy="1393395"/>
                <a:chOff x="2562539" y="1782576"/>
                <a:chExt cx="2847708" cy="1393395"/>
              </a:xfrm>
            </p:grpSpPr>
            <p:grpSp>
              <p:nvGrpSpPr>
                <p:cNvPr id="87" name="Группа 86"/>
                <p:cNvGrpSpPr/>
                <p:nvPr/>
              </p:nvGrpSpPr>
              <p:grpSpPr>
                <a:xfrm>
                  <a:off x="2562539" y="1782576"/>
                  <a:ext cx="2847708" cy="1393395"/>
                  <a:chOff x="1504498" y="635274"/>
                  <a:chExt cx="2847708" cy="1393395"/>
                </a:xfrm>
              </p:grpSpPr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1504498" y="1567004"/>
                    <a:ext cx="8640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dirty="0" smtClean="0"/>
                      <a:t>Базовое значение</a:t>
                    </a:r>
                  </a:p>
                  <a:p>
                    <a:r>
                      <a:rPr lang="ru-RU" sz="800" dirty="0" smtClean="0"/>
                      <a:t>     0%</a:t>
                    </a:r>
                    <a:endParaRPr lang="ru-RU" sz="800" dirty="0"/>
                  </a:p>
                </p:txBody>
              </p:sp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1900975" y="636982"/>
                    <a:ext cx="710245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2017</a:t>
                    </a:r>
                    <a:endParaRPr lang="ru-RU" sz="1050" dirty="0"/>
                  </a:p>
                </p:txBody>
              </p:sp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3077936" y="636982"/>
                    <a:ext cx="72222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2019</a:t>
                    </a:r>
                    <a:endParaRPr lang="ru-RU" sz="1050" dirty="0"/>
                  </a:p>
                </p:txBody>
              </p:sp>
              <p:sp>
                <p:nvSpPr>
                  <p:cNvPr id="92" name="TextBox 91"/>
                  <p:cNvSpPr txBox="1"/>
                  <p:nvPr/>
                </p:nvSpPr>
                <p:spPr>
                  <a:xfrm>
                    <a:off x="2483767" y="636982"/>
                    <a:ext cx="758606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2018</a:t>
                    </a:r>
                    <a:endParaRPr lang="ru-RU" sz="1050" dirty="0"/>
                  </a:p>
                </p:txBody>
              </p:sp>
              <p:sp>
                <p:nvSpPr>
                  <p:cNvPr id="93" name="TextBox 92"/>
                  <p:cNvSpPr txBox="1"/>
                  <p:nvPr/>
                </p:nvSpPr>
                <p:spPr>
                  <a:xfrm>
                    <a:off x="3628529" y="635274"/>
                    <a:ext cx="72367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2020</a:t>
                    </a:r>
                    <a:endParaRPr lang="ru-RU" sz="1050" dirty="0"/>
                  </a:p>
                </p:txBody>
              </p:sp>
              <p:sp>
                <p:nvSpPr>
                  <p:cNvPr id="94" name="Прямоугольник 93"/>
                  <p:cNvSpPr/>
                  <p:nvPr/>
                </p:nvSpPr>
                <p:spPr>
                  <a:xfrm>
                    <a:off x="2530970" y="1020132"/>
                    <a:ext cx="396000" cy="531799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5" name="Прямоугольник 94"/>
                  <p:cNvSpPr/>
                  <p:nvPr/>
                </p:nvSpPr>
                <p:spPr>
                  <a:xfrm>
                    <a:off x="3106830" y="1020133"/>
                    <a:ext cx="395098" cy="538285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6" name="Прямоугольник 95"/>
                  <p:cNvSpPr/>
                  <p:nvPr/>
                </p:nvSpPr>
                <p:spPr>
                  <a:xfrm>
                    <a:off x="3683938" y="1018764"/>
                    <a:ext cx="396000" cy="539653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7" name="TextBox 96"/>
                  <p:cNvSpPr txBox="1"/>
                  <p:nvPr/>
                </p:nvSpPr>
                <p:spPr>
                  <a:xfrm>
                    <a:off x="2530970" y="1558418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98" name="TextBox 97"/>
                  <p:cNvSpPr txBox="1"/>
                  <p:nvPr/>
                </p:nvSpPr>
                <p:spPr>
                  <a:xfrm>
                    <a:off x="3106830" y="1551931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3655231" y="1558418"/>
                    <a:ext cx="5937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</p:grpSp>
            <p:cxnSp>
              <p:nvCxnSpPr>
                <p:cNvPr id="88" name="Прямая соединительная линия 87"/>
                <p:cNvCxnSpPr/>
                <p:nvPr/>
              </p:nvCxnSpPr>
              <p:spPr>
                <a:xfrm>
                  <a:off x="2842104" y="2157864"/>
                  <a:ext cx="2464900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5" name="Прямоугольник 84"/>
              <p:cNvSpPr/>
              <p:nvPr/>
            </p:nvSpPr>
            <p:spPr>
              <a:xfrm>
                <a:off x="2915816" y="1938450"/>
                <a:ext cx="396000" cy="19647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2855773" y="2170262"/>
                <a:ext cx="49518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/>
                  <a:t>  </a:t>
                </a:r>
                <a:r>
                  <a:rPr lang="ru-RU" sz="900" dirty="0"/>
                  <a:t>2</a:t>
                </a:r>
                <a:r>
                  <a:rPr lang="ru-RU" sz="900" dirty="0" smtClean="0"/>
                  <a:t>0%</a:t>
                </a:r>
                <a:endParaRPr lang="ru-RU" sz="900" dirty="0"/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2510224" y="5212997"/>
              <a:ext cx="2845937" cy="1404334"/>
              <a:chOff x="2461067" y="1553591"/>
              <a:chExt cx="2845937" cy="1404334"/>
            </a:xfrm>
          </p:grpSpPr>
          <p:grpSp>
            <p:nvGrpSpPr>
              <p:cNvPr id="68" name="Группа 67"/>
              <p:cNvGrpSpPr/>
              <p:nvPr/>
            </p:nvGrpSpPr>
            <p:grpSpPr>
              <a:xfrm>
                <a:off x="2461067" y="1553591"/>
                <a:ext cx="2845937" cy="1404334"/>
                <a:chOff x="2564310" y="1782576"/>
                <a:chExt cx="2845937" cy="1404334"/>
              </a:xfrm>
            </p:grpSpPr>
            <p:grpSp>
              <p:nvGrpSpPr>
                <p:cNvPr id="71" name="Группа 70"/>
                <p:cNvGrpSpPr/>
                <p:nvPr/>
              </p:nvGrpSpPr>
              <p:grpSpPr>
                <a:xfrm>
                  <a:off x="2564310" y="1782576"/>
                  <a:ext cx="2845937" cy="1404334"/>
                  <a:chOff x="1506269" y="635274"/>
                  <a:chExt cx="2845937" cy="1404334"/>
                </a:xfrm>
              </p:grpSpPr>
              <p:sp>
                <p:nvSpPr>
                  <p:cNvPr id="73" name="TextBox 72"/>
                  <p:cNvSpPr txBox="1"/>
                  <p:nvPr/>
                </p:nvSpPr>
                <p:spPr>
                  <a:xfrm>
                    <a:off x="1506269" y="1577943"/>
                    <a:ext cx="8640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dirty="0" smtClean="0"/>
                      <a:t>Базовое значение</a:t>
                    </a:r>
                  </a:p>
                  <a:p>
                    <a:r>
                      <a:rPr lang="ru-RU" sz="800" dirty="0" smtClean="0"/>
                      <a:t>     0%</a:t>
                    </a:r>
                    <a:endParaRPr lang="ru-RU" sz="800" dirty="0"/>
                  </a:p>
                </p:txBody>
              </p:sp>
              <p:sp>
                <p:nvSpPr>
                  <p:cNvPr id="74" name="TextBox 73"/>
                  <p:cNvSpPr txBox="1"/>
                  <p:nvPr/>
                </p:nvSpPr>
                <p:spPr>
                  <a:xfrm>
                    <a:off x="1900975" y="636982"/>
                    <a:ext cx="710245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2017</a:t>
                    </a:r>
                    <a:endParaRPr lang="ru-RU" sz="1050" dirty="0"/>
                  </a:p>
                </p:txBody>
              </p: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3077936" y="636982"/>
                    <a:ext cx="72222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2019</a:t>
                    </a:r>
                    <a:endParaRPr lang="ru-RU" sz="1050" dirty="0"/>
                  </a:p>
                </p:txBody>
              </p:sp>
              <p:sp>
                <p:nvSpPr>
                  <p:cNvPr id="76" name="TextBox 75"/>
                  <p:cNvSpPr txBox="1"/>
                  <p:nvPr/>
                </p:nvSpPr>
                <p:spPr>
                  <a:xfrm>
                    <a:off x="2483767" y="636982"/>
                    <a:ext cx="758606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2018</a:t>
                    </a:r>
                    <a:endParaRPr lang="ru-RU" sz="1050" dirty="0"/>
                  </a:p>
                </p:txBody>
              </p:sp>
              <p:sp>
                <p:nvSpPr>
                  <p:cNvPr id="77" name="TextBox 76"/>
                  <p:cNvSpPr txBox="1"/>
                  <p:nvPr/>
                </p:nvSpPr>
                <p:spPr>
                  <a:xfrm>
                    <a:off x="3628529" y="635274"/>
                    <a:ext cx="72367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2020</a:t>
                    </a:r>
                    <a:endParaRPr lang="ru-RU" sz="1050" dirty="0"/>
                  </a:p>
                </p:txBody>
              </p:sp>
              <p:sp>
                <p:nvSpPr>
                  <p:cNvPr id="78" name="Прямоугольник 77"/>
                  <p:cNvSpPr/>
                  <p:nvPr/>
                </p:nvSpPr>
                <p:spPr>
                  <a:xfrm>
                    <a:off x="2530970" y="1020132"/>
                    <a:ext cx="396000" cy="531799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9" name="Прямоугольник 78"/>
                  <p:cNvSpPr/>
                  <p:nvPr/>
                </p:nvSpPr>
                <p:spPr>
                  <a:xfrm>
                    <a:off x="3106830" y="1020133"/>
                    <a:ext cx="395098" cy="538285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80" name="Прямоугольник 79"/>
                  <p:cNvSpPr/>
                  <p:nvPr/>
                </p:nvSpPr>
                <p:spPr>
                  <a:xfrm>
                    <a:off x="3683938" y="1018764"/>
                    <a:ext cx="396000" cy="539653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81" name="TextBox 80"/>
                  <p:cNvSpPr txBox="1"/>
                  <p:nvPr/>
                </p:nvSpPr>
                <p:spPr>
                  <a:xfrm>
                    <a:off x="2530970" y="1558418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82" name="TextBox 81"/>
                  <p:cNvSpPr txBox="1"/>
                  <p:nvPr/>
                </p:nvSpPr>
                <p:spPr>
                  <a:xfrm>
                    <a:off x="3106830" y="1551931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3655231" y="1558418"/>
                    <a:ext cx="5937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</p:grpSp>
            <p:cxnSp>
              <p:nvCxnSpPr>
                <p:cNvPr id="72" name="Прямая соединительная линия 71"/>
                <p:cNvCxnSpPr/>
                <p:nvPr/>
              </p:nvCxnSpPr>
              <p:spPr>
                <a:xfrm>
                  <a:off x="2842104" y="2157864"/>
                  <a:ext cx="2464900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9" name="Прямоугольник 68"/>
              <p:cNvSpPr/>
              <p:nvPr/>
            </p:nvSpPr>
            <p:spPr>
              <a:xfrm>
                <a:off x="2915816" y="1938450"/>
                <a:ext cx="396000" cy="10329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828208" y="2053920"/>
                <a:ext cx="49518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/>
                  <a:t>  10%</a:t>
                </a:r>
                <a:endParaRPr lang="ru-RU" sz="900" dirty="0"/>
              </a:p>
            </p:txBody>
          </p:sp>
        </p:grp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85152" y="3044681"/>
              <a:ext cx="506904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52432" y="4856893"/>
              <a:ext cx="506904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Группа 33"/>
            <p:cNvGrpSpPr/>
            <p:nvPr/>
          </p:nvGrpSpPr>
          <p:grpSpPr>
            <a:xfrm>
              <a:off x="5590654" y="2617270"/>
              <a:ext cx="3142503" cy="709640"/>
              <a:chOff x="2139120" y="1740519"/>
              <a:chExt cx="3142503" cy="709640"/>
            </a:xfrm>
          </p:grpSpPr>
          <p:grpSp>
            <p:nvGrpSpPr>
              <p:cNvPr id="52" name="Группа 51"/>
              <p:cNvGrpSpPr/>
              <p:nvPr/>
            </p:nvGrpSpPr>
            <p:grpSpPr>
              <a:xfrm>
                <a:off x="2139120" y="1740519"/>
                <a:ext cx="3142503" cy="709640"/>
                <a:chOff x="2242363" y="1969504"/>
                <a:chExt cx="3142503" cy="709640"/>
              </a:xfrm>
            </p:grpSpPr>
            <p:grpSp>
              <p:nvGrpSpPr>
                <p:cNvPr id="55" name="Группа 54"/>
                <p:cNvGrpSpPr/>
                <p:nvPr/>
              </p:nvGrpSpPr>
              <p:grpSpPr>
                <a:xfrm>
                  <a:off x="2242363" y="1969504"/>
                  <a:ext cx="3142503" cy="709640"/>
                  <a:chOff x="1184322" y="822202"/>
                  <a:chExt cx="3142503" cy="709640"/>
                </a:xfrm>
              </p:grpSpPr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1184322" y="1029951"/>
                    <a:ext cx="8640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dirty="0" smtClean="0"/>
                      <a:t>Базовое значение</a:t>
                    </a:r>
                  </a:p>
                  <a:p>
                    <a:r>
                      <a:rPr lang="ru-RU" sz="800" dirty="0" smtClean="0"/>
                      <a:t>     0%</a:t>
                    </a:r>
                    <a:endParaRPr lang="ru-RU" sz="800" dirty="0"/>
                  </a:p>
                </p:txBody>
              </p:sp>
              <p:sp>
                <p:nvSpPr>
                  <p:cNvPr id="58" name="TextBox 57"/>
                  <p:cNvSpPr txBox="1"/>
                  <p:nvPr/>
                </p:nvSpPr>
                <p:spPr>
                  <a:xfrm>
                    <a:off x="1875594" y="823910"/>
                    <a:ext cx="710245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2017</a:t>
                    </a:r>
                    <a:endParaRPr lang="ru-RU" sz="1050" dirty="0"/>
                  </a:p>
                </p:txBody>
              </p:sp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3052555" y="823910"/>
                    <a:ext cx="72222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2019</a:t>
                    </a:r>
                    <a:endParaRPr lang="ru-RU" sz="1050" dirty="0"/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2458386" y="823910"/>
                    <a:ext cx="758606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2018</a:t>
                    </a:r>
                    <a:endParaRPr lang="ru-RU" sz="1050" dirty="0"/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3603148" y="822202"/>
                    <a:ext cx="72367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2020</a:t>
                    </a:r>
                    <a:endParaRPr lang="ru-RU" sz="1050" dirty="0"/>
                  </a:p>
                </p:txBody>
              </p:sp>
              <p:sp>
                <p:nvSpPr>
                  <p:cNvPr id="63" name="Прямоугольник 62"/>
                  <p:cNvSpPr/>
                  <p:nvPr/>
                </p:nvSpPr>
                <p:spPr>
                  <a:xfrm>
                    <a:off x="3081449" y="1207061"/>
                    <a:ext cx="395098" cy="45719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4" name="Прямоугольник 63"/>
                  <p:cNvSpPr/>
                  <p:nvPr/>
                </p:nvSpPr>
                <p:spPr>
                  <a:xfrm>
                    <a:off x="3658557" y="1205693"/>
                    <a:ext cx="396000" cy="8067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2550730" y="1219627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/>
                      <a:t>0</a:t>
                    </a:r>
                    <a:r>
                      <a:rPr lang="ru-RU" sz="900" dirty="0" smtClean="0"/>
                      <a:t>%</a:t>
                    </a:r>
                    <a:endParaRPr lang="ru-RU" sz="900" dirty="0"/>
                  </a:p>
                </p:txBody>
              </p:sp>
              <p:sp>
                <p:nvSpPr>
                  <p:cNvPr id="66" name="TextBox 65"/>
                  <p:cNvSpPr txBox="1"/>
                  <p:nvPr/>
                </p:nvSpPr>
                <p:spPr>
                  <a:xfrm>
                    <a:off x="3134666" y="1251025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/>
                      <a:t>5</a:t>
                    </a:r>
                    <a:r>
                      <a:rPr lang="ru-RU" sz="900" dirty="0" smtClean="0"/>
                      <a:t>%</a:t>
                    </a:r>
                    <a:endParaRPr lang="ru-RU" sz="900" dirty="0"/>
                  </a:p>
                </p:txBody>
              </p:sp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3655231" y="1301010"/>
                    <a:ext cx="5937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10%</a:t>
                    </a:r>
                    <a:endParaRPr lang="ru-RU" sz="900" dirty="0"/>
                  </a:p>
                </p:txBody>
              </p:sp>
            </p:grp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2816723" y="2344792"/>
                  <a:ext cx="2464900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" name="TextBox 53"/>
              <p:cNvSpPr txBox="1"/>
              <p:nvPr/>
            </p:nvSpPr>
            <p:spPr>
              <a:xfrm>
                <a:off x="2859544" y="2124009"/>
                <a:ext cx="49518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/>
                  <a:t>  0%</a:t>
                </a:r>
                <a:endParaRPr lang="ru-RU" sz="900" dirty="0"/>
              </a:p>
            </p:txBody>
          </p:sp>
        </p:grpSp>
        <p:grpSp>
          <p:nvGrpSpPr>
            <p:cNvPr id="35" name="Группа 34"/>
            <p:cNvGrpSpPr/>
            <p:nvPr/>
          </p:nvGrpSpPr>
          <p:grpSpPr>
            <a:xfrm>
              <a:off x="5512792" y="5203793"/>
              <a:ext cx="3142503" cy="1153976"/>
              <a:chOff x="2164501" y="1553591"/>
              <a:chExt cx="3142503" cy="1153976"/>
            </a:xfrm>
          </p:grpSpPr>
          <p:grpSp>
            <p:nvGrpSpPr>
              <p:cNvPr id="37" name="Группа 36"/>
              <p:cNvGrpSpPr/>
              <p:nvPr/>
            </p:nvGrpSpPr>
            <p:grpSpPr>
              <a:xfrm>
                <a:off x="2164501" y="1553591"/>
                <a:ext cx="3142503" cy="1153976"/>
                <a:chOff x="2267744" y="1782576"/>
                <a:chExt cx="3142503" cy="1153976"/>
              </a:xfrm>
            </p:grpSpPr>
            <p:grpSp>
              <p:nvGrpSpPr>
                <p:cNvPr id="39" name="Группа 38"/>
                <p:cNvGrpSpPr/>
                <p:nvPr/>
              </p:nvGrpSpPr>
              <p:grpSpPr>
                <a:xfrm>
                  <a:off x="2267744" y="1782576"/>
                  <a:ext cx="3142503" cy="1153976"/>
                  <a:chOff x="1209703" y="635274"/>
                  <a:chExt cx="3142503" cy="1153976"/>
                </a:xfrm>
              </p:grpSpPr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1209703" y="843023"/>
                    <a:ext cx="8640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00" dirty="0" smtClean="0"/>
                      <a:t>Базовое значение</a:t>
                    </a:r>
                  </a:p>
                  <a:p>
                    <a:r>
                      <a:rPr lang="ru-RU" sz="800" dirty="0" smtClean="0"/>
                      <a:t>     0%</a:t>
                    </a:r>
                    <a:endParaRPr lang="ru-RU" sz="800" dirty="0"/>
                  </a:p>
                </p:txBody>
              </p:sp>
              <p:sp>
                <p:nvSpPr>
                  <p:cNvPr id="42" name="TextBox 41"/>
                  <p:cNvSpPr txBox="1"/>
                  <p:nvPr/>
                </p:nvSpPr>
                <p:spPr>
                  <a:xfrm>
                    <a:off x="1900975" y="636982"/>
                    <a:ext cx="710245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2017</a:t>
                    </a:r>
                    <a:endParaRPr lang="ru-RU" sz="1050" dirty="0"/>
                  </a:p>
                </p:txBody>
              </p:sp>
              <p:sp>
                <p:nvSpPr>
                  <p:cNvPr id="43" name="TextBox 42"/>
                  <p:cNvSpPr txBox="1"/>
                  <p:nvPr/>
                </p:nvSpPr>
                <p:spPr>
                  <a:xfrm>
                    <a:off x="3077936" y="636982"/>
                    <a:ext cx="72222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2019</a:t>
                    </a:r>
                    <a:endParaRPr lang="ru-RU" sz="1050" dirty="0"/>
                  </a:p>
                </p:txBody>
              </p:sp>
              <p:sp>
                <p:nvSpPr>
                  <p:cNvPr id="44" name="TextBox 43"/>
                  <p:cNvSpPr txBox="1"/>
                  <p:nvPr/>
                </p:nvSpPr>
                <p:spPr>
                  <a:xfrm>
                    <a:off x="2483767" y="636982"/>
                    <a:ext cx="758606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2018</a:t>
                    </a:r>
                    <a:endParaRPr lang="ru-RU" sz="1050" dirty="0"/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3628529" y="635274"/>
                    <a:ext cx="723677" cy="4154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sz="1050" dirty="0" smtClean="0"/>
                  </a:p>
                  <a:p>
                    <a:r>
                      <a:rPr lang="ru-RU" sz="1050" dirty="0" smtClean="0"/>
                      <a:t>2020</a:t>
                    </a:r>
                    <a:endParaRPr lang="ru-RU" sz="1050" dirty="0"/>
                  </a:p>
                </p:txBody>
              </p:sp>
              <p:sp>
                <p:nvSpPr>
                  <p:cNvPr id="46" name="Прямоугольник 45"/>
                  <p:cNvSpPr/>
                  <p:nvPr/>
                </p:nvSpPr>
                <p:spPr>
                  <a:xfrm>
                    <a:off x="2530970" y="1020133"/>
                    <a:ext cx="396000" cy="53343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7" name="Прямоугольник 46"/>
                  <p:cNvSpPr/>
                  <p:nvPr/>
                </p:nvSpPr>
                <p:spPr>
                  <a:xfrm>
                    <a:off x="3106830" y="1020133"/>
                    <a:ext cx="395098" cy="533434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8" name="Прямоугольник 47"/>
                  <p:cNvSpPr/>
                  <p:nvPr/>
                </p:nvSpPr>
                <p:spPr>
                  <a:xfrm>
                    <a:off x="3683938" y="1018764"/>
                    <a:ext cx="396000" cy="539653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2526137" y="1526250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50" name="TextBox 49"/>
                  <p:cNvSpPr txBox="1"/>
                  <p:nvPr/>
                </p:nvSpPr>
                <p:spPr>
                  <a:xfrm>
                    <a:off x="3093083" y="1531852"/>
                    <a:ext cx="495184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  <p:sp>
                <p:nvSpPr>
                  <p:cNvPr id="51" name="TextBox 50"/>
                  <p:cNvSpPr txBox="1"/>
                  <p:nvPr/>
                </p:nvSpPr>
                <p:spPr>
                  <a:xfrm>
                    <a:off x="3655231" y="1558418"/>
                    <a:ext cx="593732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900" dirty="0" smtClean="0"/>
                      <a:t>100%</a:t>
                    </a:r>
                    <a:endParaRPr lang="ru-RU" sz="900" dirty="0"/>
                  </a:p>
                </p:txBody>
              </p:sp>
            </p:grpSp>
            <p:cxnSp>
              <p:nvCxnSpPr>
                <p:cNvPr id="40" name="Прямая соединительная линия 39"/>
                <p:cNvCxnSpPr/>
                <p:nvPr/>
              </p:nvCxnSpPr>
              <p:spPr>
                <a:xfrm>
                  <a:off x="2842104" y="2157864"/>
                  <a:ext cx="2464900" cy="1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TextBox 37"/>
              <p:cNvSpPr txBox="1"/>
              <p:nvPr/>
            </p:nvSpPr>
            <p:spPr>
              <a:xfrm>
                <a:off x="2876989" y="2285088"/>
                <a:ext cx="49518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/>
                  <a:t>  50%</a:t>
                </a:r>
                <a:endParaRPr lang="ru-RU" sz="900" dirty="0"/>
              </a:p>
            </p:txBody>
          </p:sp>
        </p:grpSp>
        <p:cxnSp>
          <p:nvCxnSpPr>
            <p:cNvPr id="36" name="Прямая соединительная линия 35"/>
            <p:cNvCxnSpPr/>
            <p:nvPr/>
          </p:nvCxnSpPr>
          <p:spPr>
            <a:xfrm>
              <a:off x="5512792" y="3933056"/>
              <a:ext cx="324574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Прямоугольник 115"/>
          <p:cNvSpPr/>
          <p:nvPr/>
        </p:nvSpPr>
        <p:spPr>
          <a:xfrm>
            <a:off x="6268809" y="5227934"/>
            <a:ext cx="396000" cy="3564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83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-171400"/>
            <a:ext cx="9377480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C343373-1C7F-44D7-B803-815907ABC9E1}" type="slidenum">
              <a:rPr lang="ru-RU" alt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6" y="1118331"/>
            <a:ext cx="7776866" cy="1231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45" y="2480890"/>
            <a:ext cx="7776866" cy="1231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71" y="3983669"/>
            <a:ext cx="7776866" cy="1231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671" y="5291928"/>
            <a:ext cx="7776866" cy="123139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1142" y="1259424"/>
            <a:ext cx="753608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Актуализирована Базовая модель определения показателей результативности и эффективности контрольно-надзорной деятельности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                         (распоряжение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Правительства Российской Федерации от 17 мая 2016 г. № 934-р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)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3777" y="2725484"/>
            <a:ext cx="74708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Утвержден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Стандарт зрелости управления результативностью и эффективностью контрольно-надзорной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деятельности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3777" y="4202587"/>
            <a:ext cx="74430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Разработана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модель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рейтингования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(сравнения) по уровню зрелости системы управления результативностью и эффективностью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53777" y="5303463"/>
            <a:ext cx="74950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Разработаны и утверждены приказами федеральных органов исполнительной власти - участниками проекта перечни и значения показателей результативности и эффективности, соответствующие Базовой модели определения показателей результативности и эффективности контрольно-надзорной деятельности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" y="1238158"/>
            <a:ext cx="1142351" cy="7481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" y="2633261"/>
            <a:ext cx="1142351" cy="7481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1" y="4184000"/>
            <a:ext cx="1142351" cy="74812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2" y="5498370"/>
            <a:ext cx="1142351" cy="74812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347864" y="41927"/>
            <a:ext cx="5569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Основные результаты проекта                   в 2017 году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-171400"/>
            <a:ext cx="9449488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C343373-1C7F-44D7-B803-815907ABC9E1}" type="slidenum">
              <a:rPr lang="ru-RU" alt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41927"/>
            <a:ext cx="5569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Распоряжение Правительства РФ                                           от 17 мая 2016 г. № 934-р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7" t="5915" r="9301" b="68046"/>
          <a:stretch/>
        </p:blipFill>
        <p:spPr bwMode="auto">
          <a:xfrm>
            <a:off x="107505" y="1376338"/>
            <a:ext cx="3856484" cy="17706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7" t="34968" r="9301" b="30083"/>
          <a:stretch/>
        </p:blipFill>
        <p:spPr bwMode="auto">
          <a:xfrm>
            <a:off x="182216" y="3325409"/>
            <a:ext cx="3709763" cy="31674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" t="34130" r="3792" b="15427"/>
          <a:stretch/>
        </p:blipFill>
        <p:spPr bwMode="auto">
          <a:xfrm>
            <a:off x="4283968" y="4028230"/>
            <a:ext cx="4173699" cy="22423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4" t="50308" r="11007" b="8316"/>
          <a:stretch/>
        </p:blipFill>
        <p:spPr bwMode="auto">
          <a:xfrm>
            <a:off x="4283968" y="1124744"/>
            <a:ext cx="4182497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4644008" y="1604189"/>
            <a:ext cx="378567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80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83" y="-189156"/>
            <a:ext cx="9440942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20648"/>
              </p:ext>
            </p:extLst>
          </p:nvPr>
        </p:nvGraphicFramePr>
        <p:xfrm>
          <a:off x="116383" y="980724"/>
          <a:ext cx="8424936" cy="575961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812329"/>
                <a:gridCol w="988341"/>
                <a:gridCol w="653104"/>
                <a:gridCol w="1036399"/>
                <a:gridCol w="742270"/>
                <a:gridCol w="1069402"/>
                <a:gridCol w="1108773"/>
                <a:gridCol w="857489"/>
                <a:gridCol w="1156829"/>
              </a:tblGrid>
              <a:tr h="168759">
                <a:tc gridSpan="9">
                  <a:txBody>
                    <a:bodyPr/>
                    <a:lstStyle/>
                    <a:p>
                      <a:pPr marL="0" marR="0" indent="45021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</a:rPr>
                        <a:t>Наименование органа исполнительной власти</a:t>
                      </a:r>
                      <a:endParaRPr lang="ru-RU" sz="10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75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вида контрольно-надзорной деятельности</a:t>
                      </a:r>
                      <a:r>
                        <a:rPr lang="ru-RU" sz="1000" baseline="30000" dirty="0">
                          <a:effectLst/>
                        </a:rPr>
                        <a:t>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82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Негативные явления, на устранение которых направлена контрольно-надзорная деятельность</a:t>
                      </a:r>
                      <a:r>
                        <a:rPr lang="ru-RU" sz="1000" baseline="30000" dirty="0">
                          <a:effectLst/>
                        </a:rPr>
                        <a:t>**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54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Цели контрольно-надзорной деятельности</a:t>
                      </a:r>
                      <a:r>
                        <a:rPr lang="ru-RU" sz="1000" baseline="30000" dirty="0">
                          <a:effectLst/>
                        </a:rPr>
                        <a:t>***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1747">
                <a:tc>
                  <a:txBody>
                    <a:bodyPr/>
                    <a:lstStyle/>
                    <a:p>
                      <a:pPr marL="0" lvl="1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effectLst/>
                        </a:rPr>
                        <a:t>н</a:t>
                      </a:r>
                      <a:r>
                        <a:rPr lang="ru-RU" sz="1000" dirty="0" smtClean="0">
                          <a:effectLst/>
                        </a:rPr>
                        <a:t>омер </a:t>
                      </a:r>
                      <a:r>
                        <a:rPr lang="ru-RU" sz="1000" dirty="0">
                          <a:effectLst/>
                        </a:rPr>
                        <a:t>(индекс) показателя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формула расчета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комментарии (интерпретация значений)</a:t>
                      </a:r>
                      <a:r>
                        <a:rPr lang="ru-RU" sz="1000" baseline="30000" dirty="0">
                          <a:effectLst/>
                        </a:rPr>
                        <a:t>****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значение </a:t>
                      </a:r>
                      <a:r>
                        <a:rPr lang="ru-RU" sz="1000" dirty="0" smtClean="0">
                          <a:effectLst/>
                        </a:rPr>
                        <a:t>показателя </a:t>
                      </a:r>
                      <a:r>
                        <a:rPr lang="ru-RU" sz="1000" dirty="0">
                          <a:effectLst/>
                        </a:rPr>
                        <a:t>(текущее)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международные сопоставления показателей</a:t>
                      </a:r>
                      <a:r>
                        <a:rPr lang="ru-RU" sz="1000" baseline="30000" dirty="0">
                          <a:effectLst/>
                        </a:rPr>
                        <a:t>*****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целевые значения показателей</a:t>
                      </a:r>
                      <a:r>
                        <a:rPr lang="ru-RU" sz="1000" baseline="30000" dirty="0">
                          <a:effectLst/>
                        </a:rPr>
                        <a:t>******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источник данных для определения значения показателя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сведения </a:t>
                      </a:r>
                      <a:r>
                        <a:rPr lang="ru-RU" sz="1000" dirty="0" smtClean="0">
                          <a:effectLst/>
                        </a:rPr>
                        <a:t>                                    о </a:t>
                      </a:r>
                      <a:r>
                        <a:rPr lang="ru-RU" sz="1000" dirty="0">
                          <a:effectLst/>
                        </a:rPr>
                        <a:t>документах стратегического планирования, содержащих показатель </a:t>
                      </a:r>
                      <a:r>
                        <a:rPr lang="ru-RU" sz="1000" dirty="0" smtClean="0">
                          <a:effectLst/>
                        </a:rPr>
                        <a:t>                          (</a:t>
                      </a:r>
                      <a:r>
                        <a:rPr lang="ru-RU" sz="1000" dirty="0">
                          <a:effectLst/>
                        </a:rPr>
                        <a:t>при его наличии)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</a:tr>
              <a:tr h="16875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Ключевые показатели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517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gridSpan="8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Показатели результативности, отражающие уровень безопасности охраняемых законом ценностей, выражающийся </a:t>
                      </a:r>
                      <a:r>
                        <a:rPr lang="ru-RU" sz="1000" dirty="0" smtClean="0">
                          <a:effectLst/>
                        </a:rPr>
                        <a:t>в </a:t>
                      </a:r>
                      <a:r>
                        <a:rPr lang="ru-RU" sz="1000" dirty="0">
                          <a:effectLst/>
                        </a:rPr>
                        <a:t>минимизации причинения им вреда (ущерба)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4373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А.1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216024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А.2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216024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А. …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16875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Индикативные показатели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276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Б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gridSpan="8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Показатели эффективности, отражающие уровень безопасности охраняемых законом ценностей, выражающийся в минимизации причинения им вреда (ущерба) с учетом задействованных трудовых, материальных и финансовых ресурсов и административных и финансовых издержек подконтрольных субъектов при осуществлении в отношении них контрольно-надзорных мероприятий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753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Б.1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216024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Б.2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249291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 Б</a:t>
                      </a:r>
                      <a:r>
                        <a:rPr lang="ru-RU" sz="1000" dirty="0">
                          <a:effectLst/>
                        </a:rPr>
                        <a:t>. …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  <a:highlight>
                            <a:srgbClr val="D3D3D3"/>
                          </a:highlight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</a:tr>
              <a:tr h="168759">
                <a:tc gridSpan="9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759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 gridSpan="8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Индикативные показатели, характеризующие различные аспекты контрольно-надзорной деятельности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517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В.1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 gridSpan="8"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Индикативные показатели, характеризующие непосредственное состояние подконтрольной сферы, а также негативные явления, на устранение которых направлена контрольно-надзорная деятельность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291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В.1.1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</a:tr>
              <a:tr h="337517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В.1. …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653" marR="50653" marT="0" marB="0" anchor="ctr"/>
                </a:tc>
              </a:tr>
            </a:tbl>
          </a:graphicData>
        </a:graphic>
      </p:graphicFrame>
      <p:sp>
        <p:nvSpPr>
          <p:cNvPr id="11" name="Номер слайда 3"/>
          <p:cNvSpPr txBox="1">
            <a:spLocks/>
          </p:cNvSpPr>
          <p:nvPr/>
        </p:nvSpPr>
        <p:spPr bwMode="auto">
          <a:xfrm>
            <a:off x="7010400" y="6525344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7864" y="41927"/>
            <a:ext cx="5569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Базовая модель определения показателей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27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 txBox="1">
            <a:spLocks/>
          </p:cNvSpPr>
          <p:nvPr/>
        </p:nvSpPr>
        <p:spPr bwMode="auto">
          <a:xfrm>
            <a:off x="7066476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83" y="-189156"/>
            <a:ext cx="9440942" cy="725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Номер слайда 3"/>
          <p:cNvSpPr txBox="1">
            <a:spLocks/>
          </p:cNvSpPr>
          <p:nvPr/>
        </p:nvSpPr>
        <p:spPr bwMode="auto">
          <a:xfrm>
            <a:off x="7010400" y="6525344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95483" y="27863"/>
            <a:ext cx="5713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Показатели результативности контрольно-надзорной деятельности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43173" y="4213837"/>
            <a:ext cx="2727632" cy="2062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при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авариях и несчастных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занятых на опасных производственных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расчете 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тысяч работников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1341" y="4213838"/>
            <a:ext cx="2744826" cy="20621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причиненный вследствие нарушения лесного законодательства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лесных пожаров, тысяч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0600" y="4213839"/>
            <a:ext cx="2744826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смертельных случаев, связанных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употреблением недоброкачественных, контрафактных и фальсифицированных лекарственных препаратов (на 100 000 населения)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142221"/>
            <a:ext cx="327585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Росздравнадзор</a:t>
            </a:r>
          </a:p>
          <a:p>
            <a:pPr algn="ctr"/>
            <a:endParaRPr lang="ru-RU" sz="1000" b="1" u="sng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(федеральный государственный надзор в сфере обращения лекарственных средств)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61208" y="1146933"/>
            <a:ext cx="292495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Рослесхоз</a:t>
            </a:r>
          </a:p>
          <a:p>
            <a:pPr algn="ctr"/>
            <a:r>
              <a:rPr lang="ru-RU" sz="1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(федеральный государственный лесной надзор (лесная охрана)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86167" y="1142221"/>
            <a:ext cx="31308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Ростехнадзор</a:t>
            </a:r>
          </a:p>
          <a:p>
            <a:pPr algn="ctr"/>
            <a:endParaRPr lang="ru-RU" sz="10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(федеральный государственный </a:t>
            </a:r>
            <a:r>
              <a:rPr lang="ru-RU" sz="1600" b="1" i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 в области промышленной безопасности)</a:t>
            </a:r>
            <a:endParaRPr lang="ru-RU" sz="1600" b="1" i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3" descr="C:\Documents and Settings\DergachevaES\Рабочий стол\Форум\малый форум 16-17 февраля\материалы\презентация\выноска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08557" y="2408817"/>
            <a:ext cx="815866" cy="185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Documents and Settings\DergachevaES\Рабочий стол\Форум\малый форум 16-17 февраля\материалы\презентация\выноска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04248" y="2439595"/>
            <a:ext cx="815866" cy="183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Documents and Settings\DergachevaES\Рабочий стол\Форум\малый форум 16-17 февраля\материалы\презентация\выноска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71600" y="2408816"/>
            <a:ext cx="815866" cy="186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5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mahaJaa\Desktop\преза в ГД\Шаблон 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132" y="260648"/>
            <a:ext cx="14697076" cy="748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2532418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sz="46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616530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63347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г. Москва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6 декабря 2016 года</a:t>
            </a:r>
            <a:endParaRPr lang="ru-RU" sz="14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6406681"/>
            <a:ext cx="1872208" cy="406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857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Шмуц-лис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Внутренние страницы 2">
  <a:themeElements>
    <a:clrScheme name="MEDRF">
      <a:dk1>
        <a:srgbClr val="000000"/>
      </a:dk1>
      <a:lt1>
        <a:srgbClr val="FFFFFF"/>
      </a:lt1>
      <a:dk2>
        <a:srgbClr val="0065BD"/>
      </a:dk2>
      <a:lt2>
        <a:srgbClr val="FFFFFF"/>
      </a:lt2>
      <a:accent1>
        <a:srgbClr val="D8D8D8"/>
      </a:accent1>
      <a:accent2>
        <a:srgbClr val="0065BD"/>
      </a:accent2>
      <a:accent3>
        <a:srgbClr val="00A1DE"/>
      </a:accent3>
      <a:accent4>
        <a:srgbClr val="009B48"/>
      </a:accent4>
      <a:accent5>
        <a:srgbClr val="FED100"/>
      </a:accent5>
      <a:accent6>
        <a:srgbClr val="D52B1E"/>
      </a:accent6>
      <a:hlink>
        <a:srgbClr val="0065BD"/>
      </a:hlink>
      <a:folHlink>
        <a:srgbClr val="D52B1E"/>
      </a:folHlink>
    </a:clrScheme>
    <a:fontScheme name="MEDRF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17840</TotalTime>
  <Words>795</Words>
  <Application>Microsoft Office PowerPoint</Application>
  <PresentationFormat>Экран (4:3)</PresentationFormat>
  <Paragraphs>227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Тема8</vt:lpstr>
      <vt:lpstr>Шмуц-лист</vt:lpstr>
      <vt:lpstr>1_Внутренние страницы 2</vt:lpstr>
      <vt:lpstr>2_Внутренние страницы 2</vt:lpstr>
      <vt:lpstr>3_Внутренние страницы 2</vt:lpstr>
      <vt:lpstr>4_Внутренние страницы 2</vt:lpstr>
      <vt:lpstr>5_Внутренние страницы 2</vt:lpstr>
      <vt:lpstr>6_Внутренние страницы 2</vt:lpstr>
      <vt:lpstr>7_Внутренние страницы 2</vt:lpstr>
      <vt:lpstr>8_Внутренние страницы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стратегического управления, государственных программ и инвестиционных проектов</dc:title>
  <dc:creator>Митькин А.Н.</dc:creator>
  <cp:lastModifiedBy>Dergacheva</cp:lastModifiedBy>
  <cp:revision>1412</cp:revision>
  <cp:lastPrinted>2017-01-17T15:48:00Z</cp:lastPrinted>
  <dcterms:modified xsi:type="dcterms:W3CDTF">2017-02-13T08:30:28Z</dcterms:modified>
</cp:coreProperties>
</file>